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7" r:id="rId5"/>
    <p:sldId id="260" r:id="rId6"/>
    <p:sldId id="262" r:id="rId7"/>
    <p:sldId id="263" r:id="rId8"/>
    <p:sldId id="264" r:id="rId9"/>
    <p:sldId id="266" r:id="rId10"/>
    <p:sldId id="265"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C7ABA29-A5E8-4ED9-B41F-DA9A411326F9}" type="datetimeFigureOut">
              <a:rPr lang="fr-FR" smtClean="0"/>
              <a:t>02/09/2020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8461C8-2D9D-4F58-811E-20B4F951CE63}" type="slidenum">
              <a:rPr lang="fr-FR" smtClean="0"/>
              <a:t>‹N°›</a:t>
            </a:fld>
            <a:endParaRPr lang="fr-FR"/>
          </a:p>
        </p:txBody>
      </p:sp>
    </p:spTree>
    <p:extLst>
      <p:ext uri="{BB962C8B-B14F-4D97-AF65-F5344CB8AC3E}">
        <p14:creationId xmlns:p14="http://schemas.microsoft.com/office/powerpoint/2010/main" val="875146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7ABA29-A5E8-4ED9-B41F-DA9A411326F9}" type="datetimeFigureOut">
              <a:rPr lang="fr-FR" smtClean="0"/>
              <a:t>02/09/2020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8461C8-2D9D-4F58-811E-20B4F951CE63}" type="slidenum">
              <a:rPr lang="fr-FR" smtClean="0"/>
              <a:t>‹N°›</a:t>
            </a:fld>
            <a:endParaRPr lang="fr-FR"/>
          </a:p>
        </p:txBody>
      </p:sp>
    </p:spTree>
    <p:extLst>
      <p:ext uri="{BB962C8B-B14F-4D97-AF65-F5344CB8AC3E}">
        <p14:creationId xmlns:p14="http://schemas.microsoft.com/office/powerpoint/2010/main" val="172990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7ABA29-A5E8-4ED9-B41F-DA9A411326F9}" type="datetimeFigureOut">
              <a:rPr lang="fr-FR" smtClean="0"/>
              <a:t>02/09/2020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8461C8-2D9D-4F58-811E-20B4F951CE63}" type="slidenum">
              <a:rPr lang="fr-FR" smtClean="0"/>
              <a:t>‹N°›</a:t>
            </a:fld>
            <a:endParaRPr lang="fr-FR"/>
          </a:p>
        </p:txBody>
      </p:sp>
    </p:spTree>
    <p:extLst>
      <p:ext uri="{BB962C8B-B14F-4D97-AF65-F5344CB8AC3E}">
        <p14:creationId xmlns:p14="http://schemas.microsoft.com/office/powerpoint/2010/main" val="118936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7ABA29-A5E8-4ED9-B41F-DA9A411326F9}" type="datetimeFigureOut">
              <a:rPr lang="fr-FR" smtClean="0"/>
              <a:t>02/09/2020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8461C8-2D9D-4F58-811E-20B4F951CE63}" type="slidenum">
              <a:rPr lang="fr-FR" smtClean="0"/>
              <a:t>‹N°›</a:t>
            </a:fld>
            <a:endParaRPr lang="fr-FR"/>
          </a:p>
        </p:txBody>
      </p:sp>
    </p:spTree>
    <p:extLst>
      <p:ext uri="{BB962C8B-B14F-4D97-AF65-F5344CB8AC3E}">
        <p14:creationId xmlns:p14="http://schemas.microsoft.com/office/powerpoint/2010/main" val="40892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C7ABA29-A5E8-4ED9-B41F-DA9A411326F9}" type="datetimeFigureOut">
              <a:rPr lang="fr-FR" smtClean="0"/>
              <a:t>02/09/2020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8461C8-2D9D-4F58-811E-20B4F951CE63}" type="slidenum">
              <a:rPr lang="fr-FR" smtClean="0"/>
              <a:t>‹N°›</a:t>
            </a:fld>
            <a:endParaRPr lang="fr-FR"/>
          </a:p>
        </p:txBody>
      </p:sp>
    </p:spTree>
    <p:extLst>
      <p:ext uri="{BB962C8B-B14F-4D97-AF65-F5344CB8AC3E}">
        <p14:creationId xmlns:p14="http://schemas.microsoft.com/office/powerpoint/2010/main" val="260310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C7ABA29-A5E8-4ED9-B41F-DA9A411326F9}" type="datetimeFigureOut">
              <a:rPr lang="fr-FR" smtClean="0"/>
              <a:t>02/09/2020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8461C8-2D9D-4F58-811E-20B4F951CE63}" type="slidenum">
              <a:rPr lang="fr-FR" smtClean="0"/>
              <a:t>‹N°›</a:t>
            </a:fld>
            <a:endParaRPr lang="fr-FR"/>
          </a:p>
        </p:txBody>
      </p:sp>
    </p:spTree>
    <p:extLst>
      <p:ext uri="{BB962C8B-B14F-4D97-AF65-F5344CB8AC3E}">
        <p14:creationId xmlns:p14="http://schemas.microsoft.com/office/powerpoint/2010/main" val="320356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C7ABA29-A5E8-4ED9-B41F-DA9A411326F9}" type="datetimeFigureOut">
              <a:rPr lang="fr-FR" smtClean="0"/>
              <a:t>02/09/2020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C8461C8-2D9D-4F58-811E-20B4F951CE63}" type="slidenum">
              <a:rPr lang="fr-FR" smtClean="0"/>
              <a:t>‹N°›</a:t>
            </a:fld>
            <a:endParaRPr lang="fr-FR"/>
          </a:p>
        </p:txBody>
      </p:sp>
    </p:spTree>
    <p:extLst>
      <p:ext uri="{BB962C8B-B14F-4D97-AF65-F5344CB8AC3E}">
        <p14:creationId xmlns:p14="http://schemas.microsoft.com/office/powerpoint/2010/main" val="422874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C7ABA29-A5E8-4ED9-B41F-DA9A411326F9}" type="datetimeFigureOut">
              <a:rPr lang="fr-FR" smtClean="0"/>
              <a:t>02/09/2020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C8461C8-2D9D-4F58-811E-20B4F951CE63}" type="slidenum">
              <a:rPr lang="fr-FR" smtClean="0"/>
              <a:t>‹N°›</a:t>
            </a:fld>
            <a:endParaRPr lang="fr-FR"/>
          </a:p>
        </p:txBody>
      </p:sp>
    </p:spTree>
    <p:extLst>
      <p:ext uri="{BB962C8B-B14F-4D97-AF65-F5344CB8AC3E}">
        <p14:creationId xmlns:p14="http://schemas.microsoft.com/office/powerpoint/2010/main" val="37183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C7ABA29-A5E8-4ED9-B41F-DA9A411326F9}" type="datetimeFigureOut">
              <a:rPr lang="fr-FR" smtClean="0"/>
              <a:t>02/09/2020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C8461C8-2D9D-4F58-811E-20B4F951CE63}" type="slidenum">
              <a:rPr lang="fr-FR" smtClean="0"/>
              <a:t>‹N°›</a:t>
            </a:fld>
            <a:endParaRPr lang="fr-FR"/>
          </a:p>
        </p:txBody>
      </p:sp>
    </p:spTree>
    <p:extLst>
      <p:ext uri="{BB962C8B-B14F-4D97-AF65-F5344CB8AC3E}">
        <p14:creationId xmlns:p14="http://schemas.microsoft.com/office/powerpoint/2010/main" val="97689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C7ABA29-A5E8-4ED9-B41F-DA9A411326F9}" type="datetimeFigureOut">
              <a:rPr lang="fr-FR" smtClean="0"/>
              <a:t>02/09/2020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8461C8-2D9D-4F58-811E-20B4F951CE63}" type="slidenum">
              <a:rPr lang="fr-FR" smtClean="0"/>
              <a:t>‹N°›</a:t>
            </a:fld>
            <a:endParaRPr lang="fr-FR"/>
          </a:p>
        </p:txBody>
      </p:sp>
    </p:spTree>
    <p:extLst>
      <p:ext uri="{BB962C8B-B14F-4D97-AF65-F5344CB8AC3E}">
        <p14:creationId xmlns:p14="http://schemas.microsoft.com/office/powerpoint/2010/main" val="46647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C7ABA29-A5E8-4ED9-B41F-DA9A411326F9}" type="datetimeFigureOut">
              <a:rPr lang="fr-FR" smtClean="0"/>
              <a:t>02/09/2020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8461C8-2D9D-4F58-811E-20B4F951CE63}" type="slidenum">
              <a:rPr lang="fr-FR" smtClean="0"/>
              <a:t>‹N°›</a:t>
            </a:fld>
            <a:endParaRPr lang="fr-FR"/>
          </a:p>
        </p:txBody>
      </p:sp>
    </p:spTree>
    <p:extLst>
      <p:ext uri="{BB962C8B-B14F-4D97-AF65-F5344CB8AC3E}">
        <p14:creationId xmlns:p14="http://schemas.microsoft.com/office/powerpoint/2010/main" val="396150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ABA29-A5E8-4ED9-B41F-DA9A411326F9}" type="datetimeFigureOut">
              <a:rPr lang="fr-FR" smtClean="0"/>
              <a:t>02/09/2020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461C8-2D9D-4F58-811E-20B4F951CE63}" type="slidenum">
              <a:rPr lang="fr-FR" smtClean="0"/>
              <a:t>‹N°›</a:t>
            </a:fld>
            <a:endParaRPr lang="fr-FR"/>
          </a:p>
        </p:txBody>
      </p:sp>
    </p:spTree>
    <p:extLst>
      <p:ext uri="{BB962C8B-B14F-4D97-AF65-F5344CB8AC3E}">
        <p14:creationId xmlns:p14="http://schemas.microsoft.com/office/powerpoint/2010/main" val="292803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aris.czechcentres.cz/"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zv.cz/paris/fr/republique_tcheque_france/commemorations/index.html"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archi-wiki.or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628800"/>
            <a:ext cx="7772400" cy="1470025"/>
          </a:xfrm>
        </p:spPr>
        <p:txBody>
          <a:bodyPr/>
          <a:lstStyle/>
          <a:p>
            <a:r>
              <a:rPr lang="fr-FR" dirty="0" smtClean="0"/>
              <a:t>Choisir le tchèque</a:t>
            </a:r>
            <a:endParaRPr lang="fr-FR" dirty="0"/>
          </a:p>
        </p:txBody>
      </p:sp>
      <p:sp>
        <p:nvSpPr>
          <p:cNvPr id="3" name="Sous-titre 2"/>
          <p:cNvSpPr>
            <a:spLocks noGrp="1"/>
          </p:cNvSpPr>
          <p:nvPr>
            <p:ph type="subTitle" idx="1"/>
          </p:nvPr>
        </p:nvSpPr>
        <p:spPr>
          <a:xfrm>
            <a:off x="683568" y="3140968"/>
            <a:ext cx="7632848" cy="3128764"/>
          </a:xfrm>
        </p:spPr>
        <p:txBody>
          <a:bodyPr>
            <a:normAutofit lnSpcReduction="10000"/>
          </a:bodyPr>
          <a:lstStyle/>
          <a:p>
            <a:r>
              <a:rPr lang="fr-FR" sz="4000" dirty="0" smtClean="0">
                <a:solidFill>
                  <a:schemeClr val="tx1"/>
                </a:solidFill>
              </a:rPr>
              <a:t>Langue, culture, contacts</a:t>
            </a:r>
          </a:p>
          <a:p>
            <a:endParaRPr lang="fr-FR" dirty="0" smtClean="0">
              <a:solidFill>
                <a:schemeClr val="tx1"/>
              </a:solidFill>
            </a:endParaRPr>
          </a:p>
          <a:p>
            <a:endParaRPr lang="fr-FR" dirty="0" smtClean="0">
              <a:solidFill>
                <a:schemeClr val="tx1"/>
              </a:solidFill>
            </a:endParaRPr>
          </a:p>
          <a:p>
            <a:pPr algn="l"/>
            <a:r>
              <a:rPr lang="fr-FR" sz="2500" dirty="0" smtClean="0"/>
              <a:t>Département d’Etudes slaves</a:t>
            </a:r>
          </a:p>
          <a:p>
            <a:pPr algn="l"/>
            <a:r>
              <a:rPr lang="fr-FR" sz="2500" dirty="0" smtClean="0"/>
              <a:t>septembre 2020</a:t>
            </a:r>
          </a:p>
          <a:p>
            <a:pPr algn="l"/>
            <a:r>
              <a:rPr lang="fr-FR" sz="2500" dirty="0" smtClean="0"/>
              <a:t>Ségolène Plyer – plyer@unistra.fr</a:t>
            </a:r>
            <a:endParaRPr lang="fr-FR" sz="2500" dirty="0"/>
          </a:p>
        </p:txBody>
      </p:sp>
      <p:pic>
        <p:nvPicPr>
          <p:cNvPr id="1026" name="Picture 2" descr="Výsledek obrázku pro josef lada (avec images) | Illustration, Des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3865139"/>
            <a:ext cx="17907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649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036496" cy="548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755576" y="6340678"/>
            <a:ext cx="7940635" cy="369332"/>
          </a:xfrm>
          <a:prstGeom prst="rect">
            <a:avLst/>
          </a:prstGeom>
          <a:noFill/>
        </p:spPr>
        <p:txBody>
          <a:bodyPr wrap="none" rtlCol="0">
            <a:spAutoFit/>
          </a:bodyPr>
          <a:lstStyle/>
          <a:p>
            <a:r>
              <a:rPr lang="fr-FR" dirty="0" smtClean="0"/>
              <a:t>Page d’accueil du Centre tchèque de Paris: </a:t>
            </a:r>
            <a:r>
              <a:rPr lang="fr-FR" dirty="0" smtClean="0">
                <a:hlinkClick r:id="rId3"/>
              </a:rPr>
              <a:t>http://paris.czechcentres.cz/</a:t>
            </a:r>
            <a:r>
              <a:rPr lang="fr-FR" dirty="0" smtClean="0"/>
              <a:t>, 1.09.2020</a:t>
            </a:r>
            <a:endParaRPr lang="fr-FR" dirty="0"/>
          </a:p>
        </p:txBody>
      </p:sp>
    </p:spTree>
    <p:extLst>
      <p:ext uri="{BB962C8B-B14F-4D97-AF65-F5344CB8AC3E}">
        <p14:creationId xmlns:p14="http://schemas.microsoft.com/office/powerpoint/2010/main" val="35391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Espace réservé du texte 3"/>
          <p:cNvSpPr>
            <a:spLocks noGrp="1"/>
          </p:cNvSpPr>
          <p:nvPr>
            <p:ph type="body" sz="half" idx="2"/>
          </p:nvPr>
        </p:nvSpPr>
        <p:spPr/>
        <p:txBody>
          <a:bodyPr/>
          <a:lstStyle/>
          <a:p>
            <a:endParaRPr lang="fr-FR" dirty="0" smtClean="0">
              <a:hlinkClick r:id="rId2"/>
            </a:endParaRPr>
          </a:p>
          <a:p>
            <a:endParaRPr lang="fr-FR" dirty="0">
              <a:hlinkClick r:id="rId2"/>
            </a:endParaRPr>
          </a:p>
          <a:p>
            <a:endParaRPr lang="fr-FR" dirty="0" smtClean="0">
              <a:hlinkClick r:id="rId2"/>
            </a:endParaRPr>
          </a:p>
          <a:p>
            <a:endParaRPr lang="fr-FR" dirty="0">
              <a:hlinkClick r:id="rId2"/>
            </a:endParaRPr>
          </a:p>
          <a:p>
            <a:endParaRPr lang="fr-FR" dirty="0" smtClean="0">
              <a:hlinkClick r:id="rId2"/>
            </a:endParaRPr>
          </a:p>
          <a:p>
            <a:endParaRPr lang="fr-FR" dirty="0">
              <a:hlinkClick r:id="rId2"/>
            </a:endParaRPr>
          </a:p>
          <a:p>
            <a:endParaRPr lang="fr-FR" dirty="0" smtClean="0">
              <a:hlinkClick r:id="rId2"/>
            </a:endParaRPr>
          </a:p>
          <a:p>
            <a:endParaRPr lang="fr-FR" dirty="0">
              <a:hlinkClick r:id="rId2"/>
            </a:endParaRPr>
          </a:p>
          <a:p>
            <a:endParaRPr lang="fr-FR" dirty="0" smtClean="0">
              <a:hlinkClick r:id="rId2"/>
            </a:endParaRPr>
          </a:p>
          <a:p>
            <a:endParaRPr lang="fr-FR" dirty="0">
              <a:hlinkClick r:id="rId2"/>
            </a:endParaRPr>
          </a:p>
          <a:p>
            <a:endParaRPr lang="fr-FR" dirty="0" smtClean="0">
              <a:hlinkClick r:id="rId2"/>
            </a:endParaRPr>
          </a:p>
          <a:p>
            <a:endParaRPr lang="fr-FR" dirty="0">
              <a:hlinkClick r:id="rId2"/>
            </a:endParaRPr>
          </a:p>
          <a:p>
            <a:endParaRPr lang="fr-FR" dirty="0" smtClean="0">
              <a:hlinkClick r:id="rId2"/>
            </a:endParaRPr>
          </a:p>
          <a:p>
            <a:endParaRPr lang="fr-FR" dirty="0">
              <a:hlinkClick r:id="rId2"/>
            </a:endParaRPr>
          </a:p>
          <a:p>
            <a:endParaRPr lang="fr-FR" dirty="0" smtClean="0">
              <a:hlinkClick r:id="rId2"/>
            </a:endParaRPr>
          </a:p>
          <a:p>
            <a:r>
              <a:rPr lang="fr-FR" dirty="0" smtClean="0">
                <a:hlinkClick r:id="rId2"/>
              </a:rPr>
              <a:t>https://www.mzv.cz/paris/fr/republique_tcheque_france/commemorations/index.html</a:t>
            </a:r>
            <a:endParaRPr lang="fr-FR"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60648"/>
            <a:ext cx="4311650" cy="596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511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480719"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05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a:p>
        </p:txBody>
      </p:sp>
      <p:pic>
        <p:nvPicPr>
          <p:cNvPr id="12290" name="Picture 2" descr="C:\Users\plyer\AppData\Local\Temp\https __i.pinimg.com_originals_03_cf_5f_03cf5f2203beabf833e900a5e29d6b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172" y="0"/>
            <a:ext cx="40976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81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9475"/>
            <a:ext cx="9144000" cy="442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889" y="4941168"/>
            <a:ext cx="2800003" cy="171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428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682625"/>
            <a:ext cx="7727950" cy="549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843808" y="6381328"/>
            <a:ext cx="3862019" cy="369332"/>
          </a:xfrm>
          <a:prstGeom prst="rect">
            <a:avLst/>
          </a:prstGeom>
          <a:noFill/>
        </p:spPr>
        <p:txBody>
          <a:bodyPr wrap="none" rtlCol="0">
            <a:spAutoFit/>
          </a:bodyPr>
          <a:lstStyle/>
          <a:p>
            <a:r>
              <a:rPr lang="fr-FR" dirty="0" smtClean="0"/>
              <a:t>Site de l’ambassade de France à Prague</a:t>
            </a:r>
            <a:endParaRPr lang="fr-FR" dirty="0"/>
          </a:p>
        </p:txBody>
      </p:sp>
    </p:spTree>
    <p:extLst>
      <p:ext uri="{BB962C8B-B14F-4D97-AF65-F5344CB8AC3E}">
        <p14:creationId xmlns:p14="http://schemas.microsoft.com/office/powerpoint/2010/main" val="2508765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75"/>
            <a:ext cx="91440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059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1550"/>
            <a:ext cx="9180512"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32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7" y="548680"/>
            <a:ext cx="91440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906955" y="6294046"/>
            <a:ext cx="5053306" cy="323165"/>
          </a:xfrm>
          <a:prstGeom prst="rect">
            <a:avLst/>
          </a:prstGeom>
          <a:noFill/>
        </p:spPr>
        <p:txBody>
          <a:bodyPr wrap="none" rtlCol="0">
            <a:spAutoFit/>
          </a:bodyPr>
          <a:lstStyle/>
          <a:p>
            <a:r>
              <a:rPr lang="fr-FR" sz="1500" dirty="0" smtClean="0"/>
              <a:t>Source: </a:t>
            </a:r>
            <a:r>
              <a:rPr lang="fr-FR" sz="1500" dirty="0" smtClean="0">
                <a:hlinkClick r:id="rId3"/>
              </a:rPr>
              <a:t>https://www.archi-wiki.org/</a:t>
            </a:r>
            <a:r>
              <a:rPr lang="fr-FR" sz="1500" dirty="0" smtClean="0"/>
              <a:t>, consulté le 1</a:t>
            </a:r>
            <a:r>
              <a:rPr lang="fr-FR" sz="1500" baseline="30000" dirty="0" smtClean="0"/>
              <a:t>er</a:t>
            </a:r>
            <a:r>
              <a:rPr lang="fr-FR" sz="1500" dirty="0" smtClean="0"/>
              <a:t> sept. 2020</a:t>
            </a:r>
            <a:endParaRPr lang="fr-FR" sz="1500" dirty="0"/>
          </a:p>
        </p:txBody>
      </p:sp>
    </p:spTree>
    <p:extLst>
      <p:ext uri="{BB962C8B-B14F-4D97-AF65-F5344CB8AC3E}">
        <p14:creationId xmlns:p14="http://schemas.microsoft.com/office/powerpoint/2010/main" val="417448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4550"/>
            <a:ext cx="9144000" cy="516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45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25000" lnSpcReduction="20000"/>
          </a:bodyPr>
          <a:lstStyle/>
          <a:p>
            <a:r>
              <a:rPr lang="fr-FR" sz="6000" b="1" dirty="0" smtClean="0"/>
              <a:t>Description linguistique</a:t>
            </a:r>
          </a:p>
          <a:p>
            <a:r>
              <a:rPr lang="fr-FR" sz="6000" dirty="0" smtClean="0">
                <a:effectLst/>
              </a:rPr>
              <a:t> Le tchèque appartient au groupe des </a:t>
            </a:r>
            <a:r>
              <a:rPr lang="fr-FR" sz="6000" dirty="0" smtClean="0">
                <a:solidFill>
                  <a:srgbClr val="FFC000"/>
                </a:solidFill>
                <a:effectLst/>
              </a:rPr>
              <a:t>langues slaves de l’Ouest</a:t>
            </a:r>
            <a:r>
              <a:rPr lang="fr-FR" sz="6000" dirty="0" smtClean="0">
                <a:effectLst/>
              </a:rPr>
              <a:t>, à l’instar du polonais et du slovaque, ainsi que du haut- et du bas-sorabe et du kachoube. Issu de la famille des langues indo-européennes, le tchèque utilise </a:t>
            </a:r>
            <a:r>
              <a:rPr lang="fr-FR" sz="6000" dirty="0" smtClean="0">
                <a:solidFill>
                  <a:srgbClr val="FFC000"/>
                </a:solidFill>
                <a:effectLst/>
              </a:rPr>
              <a:t>l’alphabet latin enrichi par des signes diacritiques</a:t>
            </a:r>
            <a:r>
              <a:rPr lang="fr-FR" sz="6000" dirty="0" smtClean="0">
                <a:effectLst/>
              </a:rPr>
              <a:t>. À la différence du français, le système orthographique reflète assez fidèlement la prononciation. La simplicité relative du système vocalique, principalement caractérisé par l’opposition phonologique des longueurs des voyelles, est compensée par la richesse du système consonantique, comprenant plusieurs consonnes étrangères à la langue française.</a:t>
            </a:r>
            <a:br>
              <a:rPr lang="fr-FR" sz="6000" dirty="0" smtClean="0">
                <a:effectLst/>
              </a:rPr>
            </a:br>
            <a:r>
              <a:rPr lang="fr-FR" sz="6000" dirty="0" smtClean="0">
                <a:effectLst/>
              </a:rPr>
              <a:t/>
            </a:r>
            <a:br>
              <a:rPr lang="fr-FR" sz="6000" dirty="0" smtClean="0">
                <a:effectLst/>
              </a:rPr>
            </a:br>
            <a:r>
              <a:rPr lang="fr-FR" sz="6000" dirty="0" smtClean="0">
                <a:effectLst/>
              </a:rPr>
              <a:t>     Du point de vue typologique, le tchèque est une </a:t>
            </a:r>
            <a:r>
              <a:rPr lang="fr-FR" sz="6000" dirty="0" smtClean="0">
                <a:solidFill>
                  <a:srgbClr val="FFC000"/>
                </a:solidFill>
                <a:effectLst/>
              </a:rPr>
              <a:t>langue flexionnelle </a:t>
            </a:r>
            <a:r>
              <a:rPr lang="fr-FR" sz="6000" dirty="0" smtClean="0">
                <a:effectLst/>
              </a:rPr>
              <a:t>avec une morphologie nominale complexe : sept cas, quatre genres, de nombreux types de déclinaison. L’ordre des mots, relativement libre à dominante SVO, est régi par la structure informationnelle de l’énoncé. Le </a:t>
            </a:r>
            <a:r>
              <a:rPr lang="fr-FR" sz="6000" dirty="0" smtClean="0">
                <a:solidFill>
                  <a:srgbClr val="FFC000"/>
                </a:solidFill>
                <a:effectLst/>
              </a:rPr>
              <a:t>système verbal, plus simple qu’en français </a:t>
            </a:r>
            <a:r>
              <a:rPr lang="fr-FR" sz="6000" dirty="0" smtClean="0">
                <a:effectLst/>
              </a:rPr>
              <a:t>en ce qui concerne l’expression des temps, est principalement structuré par la catégorie lexico-grammaticale de l’</a:t>
            </a:r>
            <a:r>
              <a:rPr lang="fr-FR" sz="6000" dirty="0" smtClean="0">
                <a:solidFill>
                  <a:srgbClr val="FFC000"/>
                </a:solidFill>
                <a:effectLst/>
              </a:rPr>
              <a:t>aspect</a:t>
            </a:r>
            <a:r>
              <a:rPr lang="fr-FR" sz="6000" dirty="0" smtClean="0">
                <a:effectLst/>
              </a:rPr>
              <a:t>, avec l’opposition des verbes perfectifs et imperfectifs. Le tchèque possède un système lexical riche reflétant son évolution historique et ses multiples fonctions dans la société moderne.</a:t>
            </a:r>
            <a:br>
              <a:rPr lang="fr-FR" sz="6000" dirty="0" smtClean="0">
                <a:effectLst/>
              </a:rPr>
            </a:br>
            <a:r>
              <a:rPr lang="fr-FR" sz="6000" dirty="0" smtClean="0">
                <a:effectLst/>
              </a:rPr>
              <a:t/>
            </a:r>
            <a:br>
              <a:rPr lang="fr-FR" sz="6000" dirty="0" smtClean="0">
                <a:effectLst/>
              </a:rPr>
            </a:br>
            <a:r>
              <a:rPr lang="fr-FR" sz="6000" dirty="0" smtClean="0">
                <a:effectLst/>
              </a:rPr>
              <a:t>     Le tchèque standard [</a:t>
            </a:r>
            <a:r>
              <a:rPr lang="fr-FR" sz="6000" dirty="0" err="1" smtClean="0">
                <a:effectLst/>
              </a:rPr>
              <a:t>spisovná</a:t>
            </a:r>
            <a:r>
              <a:rPr lang="fr-FR" sz="6000" dirty="0" smtClean="0">
                <a:effectLst/>
              </a:rPr>
              <a:t> </a:t>
            </a:r>
            <a:r>
              <a:rPr lang="fr-FR" sz="6000" dirty="0" err="1" smtClean="0">
                <a:effectLst/>
              </a:rPr>
              <a:t>čeština</a:t>
            </a:r>
            <a:r>
              <a:rPr lang="fr-FR" sz="6000" dirty="0" smtClean="0">
                <a:effectLst/>
              </a:rPr>
              <a:t>] s’emploie à l’écrit et est recommandé à l’oral dans des situations formelles (enseignement, discours publics, média…). Or, il existe également un registre propre à la langue parlée, le </a:t>
            </a:r>
            <a:r>
              <a:rPr lang="fr-FR" sz="6000" dirty="0" smtClean="0">
                <a:solidFill>
                  <a:srgbClr val="FFC000"/>
                </a:solidFill>
                <a:effectLst/>
              </a:rPr>
              <a:t>tchèque commun [</a:t>
            </a:r>
            <a:r>
              <a:rPr lang="fr-FR" sz="6000" dirty="0" err="1" smtClean="0">
                <a:solidFill>
                  <a:srgbClr val="FFC000"/>
                </a:solidFill>
                <a:effectLst/>
              </a:rPr>
              <a:t>obecná</a:t>
            </a:r>
            <a:r>
              <a:rPr lang="fr-FR" sz="6000" dirty="0" smtClean="0">
                <a:solidFill>
                  <a:srgbClr val="FFC000"/>
                </a:solidFill>
                <a:effectLst/>
              </a:rPr>
              <a:t> </a:t>
            </a:r>
            <a:r>
              <a:rPr lang="fr-FR" sz="6000" dirty="0" err="1" smtClean="0">
                <a:solidFill>
                  <a:srgbClr val="FFC000"/>
                </a:solidFill>
                <a:effectLst/>
              </a:rPr>
              <a:t>čeština</a:t>
            </a:r>
            <a:r>
              <a:rPr lang="fr-FR" sz="6000" dirty="0" smtClean="0">
                <a:effectLst/>
              </a:rPr>
              <a:t>] : issu des dialectes de Prague et de Bohême centrale, ce registre utilisé dans la majeure partie du pays est associé à des situations informelles (en famille, entre amis…) et présente de nombreuses différences, sur tous les plans linguistiques, avec le registre standard. En outre, certains dialectes territoriaux traditionnels restent usités, notamment en Moravie, région orientale de la République tchèque.</a:t>
            </a:r>
            <a:br>
              <a:rPr lang="fr-FR" sz="6000" dirty="0" smtClean="0">
                <a:effectLst/>
              </a:rPr>
            </a:br>
            <a:r>
              <a:rPr lang="fr-FR" sz="6000" dirty="0" smtClean="0">
                <a:effectLst/>
              </a:rPr>
              <a:t/>
            </a:r>
            <a:br>
              <a:rPr lang="fr-FR" sz="6000" dirty="0" smtClean="0">
                <a:effectLst/>
              </a:rPr>
            </a:br>
            <a:r>
              <a:rPr lang="fr-FR" sz="6000" dirty="0" smtClean="0">
                <a:effectLst/>
              </a:rPr>
              <a:t>     L’étude de la langue tchèque en tant qu’objet de réflexion linguistique se caractérise par une longue tradition. Elle bénéficie notamment de l’héritage du </a:t>
            </a:r>
            <a:r>
              <a:rPr lang="fr-FR" sz="6000" dirty="0" smtClean="0">
                <a:solidFill>
                  <a:srgbClr val="FFC000"/>
                </a:solidFill>
                <a:effectLst/>
              </a:rPr>
              <a:t>Cercle linguistique de Prague</a:t>
            </a:r>
            <a:r>
              <a:rPr lang="fr-FR" sz="6000" dirty="0" smtClean="0">
                <a:effectLst/>
              </a:rPr>
              <a:t>, école de l’entre-deux-guerres dont les linguistes, poéticiens, sémioticiens, </a:t>
            </a:r>
            <a:r>
              <a:rPr lang="fr-FR" sz="6000" dirty="0" smtClean="0">
                <a:solidFill>
                  <a:srgbClr val="FFC000"/>
                </a:solidFill>
                <a:effectLst/>
              </a:rPr>
              <a:t>aux origines du structuralisme moderne, </a:t>
            </a:r>
            <a:r>
              <a:rPr lang="fr-FR" sz="6000" dirty="0" smtClean="0">
                <a:effectLst/>
              </a:rPr>
              <a:t>ont profondément marqué les sciences du langage et l’analyse littéraire au XXe siècle. C’est dans ce sillage que l’on peut considérer aujourd’hui la richesse des travaux en linguistique théorique ou appliquée et le nombre et la qualité des ressources disponibles, dont le Corpus national tchèque ou le Corpus arboré de Prague</a:t>
            </a:r>
          </a:p>
          <a:p>
            <a:endParaRPr lang="fr-FR" dirty="0"/>
          </a:p>
        </p:txBody>
      </p:sp>
    </p:spTree>
    <p:extLst>
      <p:ext uri="{BB962C8B-B14F-4D97-AF65-F5344CB8AC3E}">
        <p14:creationId xmlns:p14="http://schemas.microsoft.com/office/powerpoint/2010/main" val="279299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76672"/>
            <a:ext cx="5886450" cy="516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899592" y="5967701"/>
            <a:ext cx="4048672" cy="369332"/>
          </a:xfrm>
          <a:prstGeom prst="rect">
            <a:avLst/>
          </a:prstGeom>
          <a:noFill/>
        </p:spPr>
        <p:txBody>
          <a:bodyPr wrap="none" rtlCol="0">
            <a:spAutoFit/>
          </a:bodyPr>
          <a:lstStyle/>
          <a:p>
            <a:r>
              <a:rPr lang="fr-FR" dirty="0" smtClean="0"/>
              <a:t>Source: brochure 2020 de l’INALCO, p. 21</a:t>
            </a:r>
            <a:endParaRPr lang="fr-FR" dirty="0"/>
          </a:p>
        </p:txBody>
      </p:sp>
    </p:spTree>
    <p:extLst>
      <p:ext uri="{BB962C8B-B14F-4D97-AF65-F5344CB8AC3E}">
        <p14:creationId xmlns:p14="http://schemas.microsoft.com/office/powerpoint/2010/main" val="229476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 y="548680"/>
            <a:ext cx="7893050" cy="505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43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422" y="4437112"/>
            <a:ext cx="7797800" cy="248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0"/>
            <a:ext cx="465313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56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700"/>
            <a:ext cx="9144000" cy="607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05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3227958"/>
          </a:xfrm>
        </p:spPr>
        <p:txBody>
          <a:bodyPr/>
          <a:lstStyle/>
          <a:p>
            <a:r>
              <a:rPr lang="fr-FR" dirty="0" smtClean="0"/>
              <a:t>GDR « Connaissance de l’Europe médiane » 27.11.2020</a:t>
            </a:r>
            <a:br>
              <a:rPr lang="fr-FR" dirty="0" smtClean="0"/>
            </a:br>
            <a:r>
              <a:rPr lang="fr-FR" dirty="0"/>
              <a:t/>
            </a:r>
            <a:br>
              <a:rPr lang="fr-FR" dirty="0"/>
            </a:br>
            <a:r>
              <a:rPr lang="fr-FR" dirty="0" smtClean="0"/>
              <a:t>Réseau EUCOR Ost/Est: avec Fribourg-en-Brisgau et Bâle</a:t>
            </a:r>
            <a:br>
              <a:rPr lang="fr-FR" dirty="0" smtClean="0"/>
            </a:br>
            <a:r>
              <a:rPr lang="fr-FR" dirty="0" smtClean="0"/>
              <a:t>Instituts d’histoire de l’Europe de l’Est</a:t>
            </a:r>
            <a:endParaRPr lang="fr-FR"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09227" y="273050"/>
            <a:ext cx="4243395" cy="5853113"/>
          </a:xfrm>
        </p:spPr>
      </p:pic>
      <p:sp>
        <p:nvSpPr>
          <p:cNvPr id="4" name="Espace réservé du texte 3"/>
          <p:cNvSpPr>
            <a:spLocks noGrp="1"/>
          </p:cNvSpPr>
          <p:nvPr>
            <p:ph type="body" sz="half" idx="2"/>
          </p:nvPr>
        </p:nvSpPr>
        <p:spPr/>
        <p:txBody>
          <a:bodyPr/>
          <a:lstStyle/>
          <a:p>
            <a:endParaRPr lang="fr-FR" dirty="0"/>
          </a:p>
        </p:txBody>
      </p:sp>
    </p:spTree>
    <p:extLst>
      <p:ext uri="{BB962C8B-B14F-4D97-AF65-F5344CB8AC3E}">
        <p14:creationId xmlns:p14="http://schemas.microsoft.com/office/powerpoint/2010/main" val="15420477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66</Words>
  <Application>Microsoft Office PowerPoint</Application>
  <PresentationFormat>Affichage à l'écran (4:3)</PresentationFormat>
  <Paragraphs>30</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Choisir le tchèque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GDR « Connaissance de l’Europe médiane » 27.11.2020  Réseau EUCOR Ost/Est: avec Fribourg-en-Brisgau et Bâle Instituts d’histoire de l’Europe de l’Est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Choisir le tchèque</dc:title>
  <dc:creator>Ségolène Plyer</dc:creator>
  <cp:lastModifiedBy>admin</cp:lastModifiedBy>
  <cp:revision>11</cp:revision>
  <dcterms:created xsi:type="dcterms:W3CDTF">2020-09-01T07:25:24Z</dcterms:created>
  <dcterms:modified xsi:type="dcterms:W3CDTF">2020-09-02T09:17:17Z</dcterms:modified>
</cp:coreProperties>
</file>