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822680" y="160020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3187800" y="160020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822680" y="396432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3187800" y="396432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1822680" y="160020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3187800" y="160020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1822680" y="396432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3187800" y="3964320"/>
            <a:ext cx="1299960" cy="2158560"/>
          </a:xfrm>
          <a:prstGeom prst="rect">
            <a:avLst/>
          </a:prstGeom>
        </p:spPr>
        <p:txBody>
          <a:bodyPr lIns="0" tIns="0" rIns="0" bIns="0">
            <a:normAutofit fontScale="82000"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526480" y="396432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70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81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BE5B0A48-35BE-44A2-A9E2-532961E1F319}" type="datetime">
              <a:rPr lang="fr-FR" sz="1200" b="0" strike="noStrike" spc="-1">
                <a:solidFill>
                  <a:srgbClr val="8B8B8B"/>
                </a:solidFill>
                <a:latin typeface="Calibri"/>
              </a:rPr>
              <a:t>30/08/2024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AECE1D4-F9FC-4B37-87DF-A8048D0DCAB0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Calibri"/>
              </a:rPr>
              <a:t>Cliquez et modifiez le titre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Cliquez pour modifier les styles du texte du masque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Deuxième niveau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Troisième niveau</a:t>
            </a: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</a:t>
            </a:r>
          </a:p>
          <a:p>
            <a:pPr marL="2057400" lvl="4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Cliquez pour modifier les styles du texte du masque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Deuxième niveau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Troisième niveau</a:t>
            </a: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</a:t>
            </a:r>
          </a:p>
          <a:p>
            <a:pPr marL="2057400" lvl="4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48DAE008-C3CE-42D2-93A2-0D26843D3671}" type="datetime">
              <a:rPr lang="fr-FR" sz="1200" b="0" strike="noStrike" spc="-1">
                <a:solidFill>
                  <a:srgbClr val="8B8B8B"/>
                </a:solidFill>
                <a:latin typeface="Calibri"/>
              </a:rPr>
              <a:t>30/08/2024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2C3B9F9-96EE-47C1-97A7-CDDAE7EEC603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re 1"/>
          <p:cNvSpPr txBox="1"/>
          <p:nvPr/>
        </p:nvSpPr>
        <p:spPr>
          <a:xfrm>
            <a:off x="-400320" y="-13680"/>
            <a:ext cx="10408680" cy="1200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1" strike="noStrike" spc="-1">
                <a:solidFill>
                  <a:srgbClr val="31859C"/>
                </a:solidFill>
                <a:latin typeface="Unistra A"/>
              </a:rPr>
              <a:t>LICENCE LLCER (dont LI ) – UE4 : </a:t>
            </a:r>
            <a:br/>
            <a:r>
              <a:rPr lang="fr-FR" sz="3600" b="1" strike="noStrike" spc="-1">
                <a:solidFill>
                  <a:srgbClr val="31859C"/>
                </a:solidFill>
                <a:latin typeface="Unistra A"/>
              </a:rPr>
              <a:t>Méthodologie du travail universitaire (MTU)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Rectangle 3"/>
          <p:cNvSpPr/>
          <p:nvPr/>
        </p:nvSpPr>
        <p:spPr>
          <a:xfrm>
            <a:off x="408240" y="1187280"/>
            <a:ext cx="8573760" cy="56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E46C0A"/>
                </a:solidFill>
                <a:latin typeface="Unistra A"/>
              </a:rPr>
              <a:t>CODE LG00AM60 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604A7B"/>
                </a:solidFill>
                <a:latin typeface="Unistra A"/>
              </a:rPr>
              <a:t>COURS essentiellement </a:t>
            </a:r>
            <a:r>
              <a:rPr lang="fr-FR" sz="2400" b="1" strike="noStrike" spc="-1">
                <a:solidFill>
                  <a:srgbClr val="E46C0A"/>
                </a:solidFill>
                <a:latin typeface="Unistra A"/>
              </a:rPr>
              <a:t>EN LIGNE 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604A7B"/>
                </a:solidFill>
                <a:latin typeface="Unistra A"/>
              </a:rPr>
              <a:t>via la plateforme pédagogique </a:t>
            </a:r>
            <a:r>
              <a:rPr lang="fr-FR" sz="2400" b="1" strike="noStrike" spc="-1">
                <a:solidFill>
                  <a:srgbClr val="E46C0A"/>
                </a:solidFill>
                <a:latin typeface="Unistra A"/>
              </a:rPr>
              <a:t>MOODLE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400" b="1" strike="noStrike" spc="-1">
                <a:solidFill>
                  <a:srgbClr val="604A7B"/>
                </a:solidFill>
                <a:latin typeface="Unistra A"/>
              </a:rPr>
              <a:t>OBJECTIF : Apprendre le « métier » d’étudiant </a:t>
            </a:r>
            <a:endParaRPr lang="fr-FR" sz="2400" b="0" strike="noStrike" spc="-1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604A7B"/>
              </a:buClr>
              <a:buFont typeface="Wingdings" charset="2"/>
              <a:buChar char=""/>
            </a:pPr>
            <a:r>
              <a:rPr lang="fr-FR" sz="2000" b="0" strike="noStrike" spc="-1">
                <a:solidFill>
                  <a:srgbClr val="604A7B"/>
                </a:solidFill>
                <a:latin typeface="Unistra A"/>
              </a:rPr>
              <a:t>Visite des </a:t>
            </a:r>
            <a:r>
              <a:rPr lang="fr-FR" sz="2000" b="1" strike="noStrike" spc="-1">
                <a:solidFill>
                  <a:srgbClr val="604A7B"/>
                </a:solidFill>
                <a:latin typeface="Unistra A"/>
              </a:rPr>
              <a:t>bibliothèques de l’Université</a:t>
            </a:r>
            <a:endParaRPr lang="fr-FR" sz="2000" b="0" strike="noStrike" spc="-1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604A7B"/>
              </a:buClr>
              <a:buFont typeface="Wingdings" charset="2"/>
              <a:buChar char=""/>
            </a:pPr>
            <a:r>
              <a:rPr lang="fr-FR" sz="2000" b="0" strike="noStrike" spc="-1">
                <a:solidFill>
                  <a:srgbClr val="604A7B"/>
                </a:solidFill>
                <a:latin typeface="Unistra A"/>
              </a:rPr>
              <a:t>Introduction à la </a:t>
            </a:r>
            <a:r>
              <a:rPr lang="fr-FR" sz="2000" b="1" strike="noStrike" spc="-1">
                <a:solidFill>
                  <a:srgbClr val="604A7B"/>
                </a:solidFill>
                <a:latin typeface="Unistra A"/>
              </a:rPr>
              <a:t>recherche documentaire </a:t>
            </a:r>
            <a:endParaRPr lang="fr-FR" sz="2000" b="0" strike="noStrike" spc="-1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604A7B"/>
              </a:buClr>
              <a:buFont typeface="Wingdings" charset="2"/>
              <a:buChar char=""/>
            </a:pPr>
            <a:r>
              <a:rPr lang="fr-FR" sz="2000" b="0" strike="noStrike" spc="-1">
                <a:solidFill>
                  <a:srgbClr val="604A7B"/>
                </a:solidFill>
                <a:latin typeface="Unistra A"/>
              </a:rPr>
              <a:t>Constitution et rédaction d’une </a:t>
            </a:r>
            <a:r>
              <a:rPr lang="fr-FR" sz="2000" b="1" strike="noStrike" spc="-1">
                <a:solidFill>
                  <a:srgbClr val="604A7B"/>
                </a:solidFill>
                <a:latin typeface="Unistra A"/>
              </a:rPr>
              <a:t>bibliographie </a:t>
            </a:r>
            <a:r>
              <a:rPr lang="fr-FR" sz="2000" b="0" strike="noStrike" spc="-1">
                <a:solidFill>
                  <a:srgbClr val="604A7B"/>
                </a:solidFill>
                <a:latin typeface="Unistra A"/>
              </a:rPr>
              <a:t>et d’une </a:t>
            </a:r>
            <a:r>
              <a:rPr lang="fr-FR" sz="2000" b="1" strike="noStrike" spc="-1">
                <a:solidFill>
                  <a:srgbClr val="604A7B"/>
                </a:solidFill>
                <a:latin typeface="Unistra A"/>
              </a:rPr>
              <a:t>fiche de lecture</a:t>
            </a:r>
            <a:endParaRPr lang="fr-FR" sz="2000" b="0" strike="noStrike" spc="-1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604A7B"/>
              </a:buClr>
              <a:buFont typeface="Wingdings" charset="2"/>
              <a:buChar char=""/>
            </a:pPr>
            <a:r>
              <a:rPr lang="fr-FR" sz="2000" b="1" strike="noStrike" spc="-1">
                <a:solidFill>
                  <a:srgbClr val="604A7B"/>
                </a:solidFill>
                <a:latin typeface="Unistra A"/>
              </a:rPr>
              <a:t>Prise de notes en cours</a:t>
            </a:r>
            <a:endParaRPr lang="fr-FR" sz="2000" b="0" strike="noStrike" spc="-1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604A7B"/>
              </a:buClr>
              <a:buFont typeface="Wingdings" charset="2"/>
              <a:buChar char=""/>
            </a:pPr>
            <a:r>
              <a:rPr lang="fr-FR" sz="2000" b="0" strike="noStrike" spc="-1">
                <a:solidFill>
                  <a:srgbClr val="604A7B"/>
                </a:solidFill>
                <a:latin typeface="Unistra A"/>
              </a:rPr>
              <a:t>Apprendre à </a:t>
            </a:r>
            <a:r>
              <a:rPr lang="fr-FR" sz="2000" b="1" strike="noStrike" spc="-1">
                <a:solidFill>
                  <a:srgbClr val="604A7B"/>
                </a:solidFill>
                <a:latin typeface="Unistra A"/>
              </a:rPr>
              <a:t>rédiger un travail universitaire </a:t>
            </a:r>
            <a:r>
              <a:rPr lang="fr-FR" sz="2000" b="0" strike="noStrike" spc="-1">
                <a:solidFill>
                  <a:srgbClr val="604A7B"/>
                </a:solidFill>
                <a:latin typeface="Unistra A"/>
              </a:rPr>
              <a:t>en évitant le </a:t>
            </a:r>
            <a:r>
              <a:rPr lang="fr-FR" sz="2000" b="1" strike="noStrike" spc="-1">
                <a:solidFill>
                  <a:srgbClr val="604A7B"/>
                </a:solidFill>
                <a:latin typeface="Unistra A"/>
              </a:rPr>
              <a:t>plagiat</a:t>
            </a:r>
            <a:endParaRPr lang="fr-FR" sz="2000" b="0" strike="noStrike" spc="-1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E46C0A"/>
              </a:buClr>
              <a:buFont typeface="Wingdings" charset="2"/>
              <a:buChar char=""/>
            </a:pPr>
            <a:r>
              <a:rPr lang="fr-FR" sz="2400" b="1" strike="noStrike" spc="-1">
                <a:solidFill>
                  <a:srgbClr val="E46C0A"/>
                </a:solidFill>
                <a:latin typeface="Unistra A"/>
              </a:rPr>
              <a:t>Test de validation en ligne à partir de novembre 2024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400" b="1" strike="noStrike" spc="-1">
                <a:solidFill>
                  <a:srgbClr val="604A7B"/>
                </a:solidFill>
                <a:latin typeface="Unistra A"/>
              </a:rPr>
              <a:t>ATTENTION: </a:t>
            </a:r>
            <a:r>
              <a:rPr lang="fr-FR" sz="2400" b="0" strike="noStrike" spc="-1">
                <a:solidFill>
                  <a:srgbClr val="604A7B"/>
                </a:solidFill>
                <a:latin typeface="Unistra A"/>
              </a:rPr>
              <a:t>pour la validation complète de l’UE4, la remédiation en français via la plateforme ECRI+ doit être validée également</a:t>
            </a:r>
            <a:endParaRPr lang="fr-FR" sz="2400" b="0" strike="noStrike" spc="-1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604A7B"/>
              </a:buClr>
              <a:buFont typeface="Wingdings" charset="2"/>
              <a:buChar char=""/>
            </a:pPr>
            <a:r>
              <a:rPr lang="fr-FR" sz="2400" b="1" strike="noStrike" spc="-1">
                <a:solidFill>
                  <a:srgbClr val="604A7B"/>
                </a:solidFill>
                <a:latin typeface="Unistra A"/>
              </a:rPr>
              <a:t>Informations à venir: </a:t>
            </a:r>
            <a:r>
              <a:rPr lang="fr-FR" sz="2400" b="1" strike="noStrike" spc="-1">
                <a:solidFill>
                  <a:srgbClr val="E46C0A"/>
                </a:solidFill>
                <a:latin typeface="Unistra A"/>
              </a:rPr>
              <a:t>surveillez votre messagerie @etu.unistra.fr </a:t>
            </a:r>
            <a:r>
              <a:rPr lang="fr-FR" sz="2400" b="1" strike="noStrike" spc="-1">
                <a:solidFill>
                  <a:srgbClr val="604A7B"/>
                </a:solidFill>
                <a:latin typeface="Unistra A"/>
              </a:rPr>
              <a:t>et/ou l’affichage au RDC du bâtiment 4 du PATIO</a:t>
            </a:r>
            <a:endParaRPr lang="fr-FR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4"/>
          <p:cNvSpPr/>
          <p:nvPr/>
        </p:nvSpPr>
        <p:spPr>
          <a:xfrm>
            <a:off x="367200" y="-360"/>
            <a:ext cx="95317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b="1" strike="noStrike" spc="-1">
                <a:solidFill>
                  <a:srgbClr val="31859C"/>
                </a:solidFill>
                <a:latin typeface="Unistra A"/>
              </a:rPr>
              <a:t>Comment accéder à l’espace de cours sur  Moodle ?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400" b="0" strike="noStrike" spc="-1">
              <a:latin typeface="Arial"/>
            </a:endParaRPr>
          </a:p>
        </p:txBody>
      </p:sp>
      <p:sp>
        <p:nvSpPr>
          <p:cNvPr id="86" name="Rectangle 5"/>
          <p:cNvSpPr/>
          <p:nvPr/>
        </p:nvSpPr>
        <p:spPr>
          <a:xfrm>
            <a:off x="144000" y="344520"/>
            <a:ext cx="8889840" cy="3777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200" b="0" strike="noStrike" spc="-1">
                <a:solidFill>
                  <a:srgbClr val="E46C0A"/>
                </a:solidFill>
                <a:latin typeface="Unistra A"/>
              </a:rPr>
              <a:t>Etape 1: </a:t>
            </a:r>
            <a:r>
              <a:rPr lang="fr-FR" sz="2200" b="0" strike="noStrike" spc="-1">
                <a:solidFill>
                  <a:srgbClr val="604A7B"/>
                </a:solidFill>
                <a:latin typeface="Unistra A"/>
              </a:rPr>
              <a:t>Activation de votre compte ENT (« Ernest ») </a:t>
            </a:r>
            <a:endParaRPr lang="fr-FR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200" b="0" strike="noStrike" spc="-1">
                <a:solidFill>
                  <a:srgbClr val="E46C0A"/>
                </a:solidFill>
                <a:latin typeface="Unistra A"/>
              </a:rPr>
              <a:t>Etape 2: </a:t>
            </a:r>
            <a:r>
              <a:rPr lang="fr-FR" sz="2200" b="0" strike="noStrike" spc="-1">
                <a:solidFill>
                  <a:srgbClr val="604A7B"/>
                </a:solidFill>
                <a:latin typeface="Unistra A"/>
              </a:rPr>
              <a:t>Connexion à la plateforme Moodle avec vos identifiants Unistra</a:t>
            </a:r>
            <a:endParaRPr lang="fr-FR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200" b="0" strike="noStrike" spc="-1">
                <a:solidFill>
                  <a:srgbClr val="E46C0A"/>
                </a:solidFill>
                <a:latin typeface="Unistra A"/>
              </a:rPr>
              <a:t>Etape 3: </a:t>
            </a:r>
            <a:r>
              <a:rPr lang="fr-FR" sz="2200" b="0" strike="noStrike" spc="-1">
                <a:solidFill>
                  <a:srgbClr val="604A7B"/>
                </a:solidFill>
                <a:latin typeface="Unistra A"/>
              </a:rPr>
              <a:t>Le cours </a:t>
            </a:r>
            <a:r>
              <a:rPr lang="fr-FR" sz="2200" b="1" strike="noStrike" spc="-1">
                <a:solidFill>
                  <a:srgbClr val="604A7B"/>
                </a:solidFill>
                <a:latin typeface="Unistra A"/>
              </a:rPr>
              <a:t>Méthodologie du travail universitaire - Faculté des langues - L1- S1 </a:t>
            </a:r>
            <a:r>
              <a:rPr lang="fr-FR" sz="2200" b="0" strike="noStrike" spc="-1">
                <a:solidFill>
                  <a:srgbClr val="604A7B"/>
                </a:solidFill>
                <a:latin typeface="Unistra A"/>
              </a:rPr>
              <a:t>apparaît en principe dans la vue d’ensemble des cours sur votre Tableau de bord à partir du 09/09/24.</a:t>
            </a:r>
            <a:endParaRPr lang="fr-FR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200" b="0" strike="noStrike" spc="-1">
                <a:solidFill>
                  <a:srgbClr val="604A7B"/>
                </a:solidFill>
                <a:latin typeface="Unistra A"/>
              </a:rPr>
              <a:t>Si ce n’est pas le cas (notamment si vous êtes passé·e en L2 sans valider la MTU en 2023-24, par exemple), cliquez dans la colonne de droite sur « s’inscrire à un cours » et tapez:  </a:t>
            </a:r>
            <a:r>
              <a:rPr lang="fr-FR" sz="2200" b="1" strike="noStrike" spc="-1">
                <a:solidFill>
                  <a:srgbClr val="604A7B"/>
                </a:solidFill>
                <a:latin typeface="Unistra A"/>
              </a:rPr>
              <a:t>Méthodologie du travail universitaire - Faculté des langues - L1- S1.</a:t>
            </a:r>
            <a:endParaRPr lang="fr-FR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200" b="0" strike="noStrike" spc="-1">
                <a:solidFill>
                  <a:srgbClr val="604A7B"/>
                </a:solidFill>
                <a:latin typeface="Unistra A"/>
              </a:rPr>
              <a:t>Une fois inscrit·e, vous retrouverez le cours dans votre tableau de bord et pourrez accéder à son contenu.</a:t>
            </a:r>
            <a:endParaRPr lang="fr-FR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200" b="0" strike="noStrike" spc="-1">
                <a:solidFill>
                  <a:srgbClr val="E46C0A"/>
                </a:solidFill>
                <a:latin typeface="Unistra A"/>
              </a:rPr>
              <a:t>Etape 4: </a:t>
            </a:r>
            <a:r>
              <a:rPr lang="fr-FR" sz="2200" b="0" strike="noStrike" spc="-1">
                <a:solidFill>
                  <a:srgbClr val="604A7B"/>
                </a:solidFill>
                <a:latin typeface="Unistra A"/>
              </a:rPr>
              <a:t>Rendez-vous dans le cours et laissez-vous guider! </a:t>
            </a:r>
            <a:endParaRPr lang="fr-FR" sz="2200" b="0" strike="noStrike" spc="-1">
              <a:latin typeface="Arial"/>
            </a:endParaRPr>
          </a:p>
        </p:txBody>
      </p:sp>
      <p:pic>
        <p:nvPicPr>
          <p:cNvPr id="87" name="Image 6" descr="MTU_2021-3.jpeg"/>
          <p:cNvPicPr/>
          <p:nvPr/>
        </p:nvPicPr>
        <p:blipFill>
          <a:blip r:embed="rId2"/>
          <a:stretch/>
        </p:blipFill>
        <p:spPr>
          <a:xfrm>
            <a:off x="0" y="3822120"/>
            <a:ext cx="9143640" cy="30355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4"/>
          <p:cNvSpPr/>
          <p:nvPr/>
        </p:nvSpPr>
        <p:spPr>
          <a:xfrm>
            <a:off x="126720" y="322560"/>
            <a:ext cx="95317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600" b="1" strike="noStrike" spc="-1">
                <a:solidFill>
                  <a:srgbClr val="31859C"/>
                </a:solidFill>
                <a:latin typeface="Unistra A"/>
              </a:rPr>
              <a:t>Les étapes et dates à venir :</a:t>
            </a:r>
            <a:endParaRPr lang="fr-FR" sz="3600" b="0" strike="noStrike" spc="-1">
              <a:latin typeface="Arial"/>
            </a:endParaRPr>
          </a:p>
        </p:txBody>
      </p:sp>
      <p:pic>
        <p:nvPicPr>
          <p:cNvPr id="89" name="Espace réservé du contenu 8"/>
          <p:cNvPicPr/>
          <p:nvPr/>
        </p:nvPicPr>
        <p:blipFill>
          <a:blip r:embed="rId2"/>
          <a:stretch/>
        </p:blipFill>
        <p:spPr>
          <a:xfrm>
            <a:off x="486000" y="1678680"/>
            <a:ext cx="2623680" cy="1749960"/>
          </a:xfrm>
          <a:prstGeom prst="rect">
            <a:avLst/>
          </a:prstGeom>
          <a:ln w="190500" cap="sq">
            <a:solidFill>
              <a:srgbClr val="FFFFFF"/>
            </a:solidFill>
            <a:miter/>
          </a:ln>
          <a:effectLst>
            <a:outerShdw blurRad="65160" dist="50432" dir="1288947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0" name="Espace réservé du contenu 7"/>
          <p:cNvSpPr txBox="1"/>
          <p:nvPr/>
        </p:nvSpPr>
        <p:spPr>
          <a:xfrm>
            <a:off x="3269520" y="969120"/>
            <a:ext cx="5416920" cy="57222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760"/>
              </a:spcBef>
              <a:buClr>
                <a:srgbClr val="E46C0A"/>
              </a:buClr>
              <a:buFont typeface="Arial"/>
              <a:buChar char="•"/>
            </a:pPr>
            <a:r>
              <a:rPr lang="fr-FR" sz="1600" b="0" strike="noStrike" spc="-1" dirty="0">
                <a:solidFill>
                  <a:srgbClr val="E46C0A"/>
                </a:solidFill>
                <a:latin typeface="Unistra A"/>
              </a:rPr>
              <a:t>Visite obligatoire de la Bibliothèque des Langues : </a:t>
            </a:r>
            <a:br>
              <a:rPr lang="fr-FR" sz="1600" b="0" strike="noStrike" spc="-1" dirty="0">
                <a:solidFill>
                  <a:srgbClr val="E46C0A"/>
                </a:solidFill>
                <a:latin typeface="Unistra A"/>
              </a:rPr>
            </a:br>
            <a:r>
              <a:rPr lang="fr-FR" sz="1600" b="0" strike="noStrike" spc="-1" dirty="0">
                <a:solidFill>
                  <a:srgbClr val="604A7B"/>
                </a:solidFill>
                <a:latin typeface="Unistra A"/>
              </a:rPr>
              <a:t>semaine du 02/09/24</a:t>
            </a: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60"/>
              </a:spcBef>
            </a:pP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  <a:buClr>
                <a:srgbClr val="E46C0A"/>
              </a:buClr>
              <a:buFont typeface="Arial"/>
              <a:buChar char="•"/>
            </a:pPr>
            <a:r>
              <a:rPr lang="fr-FR" sz="1600" b="0" strike="noStrike" spc="-1" dirty="0">
                <a:solidFill>
                  <a:srgbClr val="E46C0A"/>
                </a:solidFill>
                <a:latin typeface="Unistra A"/>
              </a:rPr>
              <a:t>Connexion et lecture de la page Moodle : </a:t>
            </a:r>
            <a:br>
              <a:rPr sz="1050" dirty="0"/>
            </a:br>
            <a:r>
              <a:rPr lang="fr-FR" sz="1600" b="0" strike="noStrike" spc="-1" dirty="0">
                <a:solidFill>
                  <a:srgbClr val="604A7B"/>
                </a:solidFill>
                <a:latin typeface="Unistra A"/>
              </a:rPr>
              <a:t>à partir du 09/09/24 </a:t>
            </a: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60"/>
              </a:spcBef>
            </a:pP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  <a:buClr>
                <a:srgbClr val="E46C0A"/>
              </a:buClr>
              <a:buFont typeface="Arial"/>
              <a:buChar char="•"/>
            </a:pPr>
            <a:r>
              <a:rPr lang="fr-FR" sz="1600" b="0" strike="noStrike" spc="-1" dirty="0">
                <a:solidFill>
                  <a:srgbClr val="E46C0A"/>
                </a:solidFill>
                <a:latin typeface="Unistra A"/>
              </a:rPr>
              <a:t>Amphi obligatoire sur les Services numériques : </a:t>
            </a:r>
            <a:br>
              <a:rPr sz="1050" dirty="0"/>
            </a:br>
            <a:r>
              <a:rPr lang="fr-FR" sz="1600" b="0" strike="noStrike" spc="-1" dirty="0">
                <a:solidFill>
                  <a:srgbClr val="604A7B"/>
                </a:solidFill>
                <a:latin typeface="Unistra A"/>
              </a:rPr>
              <a:t>27/09/24 8h-9h, Amphi 3 ILB</a:t>
            </a: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60"/>
              </a:spcBef>
            </a:pP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  <a:buClr>
                <a:srgbClr val="E46C0A"/>
              </a:buClr>
              <a:buFont typeface="Arial"/>
              <a:buChar char="•"/>
            </a:pPr>
            <a:r>
              <a:rPr lang="fr-FR" sz="1600" b="0" strike="noStrike" spc="-1" dirty="0">
                <a:solidFill>
                  <a:srgbClr val="E46C0A"/>
                </a:solidFill>
                <a:latin typeface="Unistra A"/>
              </a:rPr>
              <a:t>Amphi obligatoire sur la recherche documentaire : </a:t>
            </a:r>
            <a:br>
              <a:rPr sz="1050" dirty="0"/>
            </a:br>
            <a:r>
              <a:rPr lang="fr-FR" sz="1600" b="0" strike="noStrike" spc="-1" dirty="0">
                <a:solidFill>
                  <a:srgbClr val="604A7B"/>
                </a:solidFill>
                <a:latin typeface="Unistra A"/>
              </a:rPr>
              <a:t>4 dates au choix proposées sur Moodle (octobre/novembre)</a:t>
            </a: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60"/>
              </a:spcBef>
            </a:pP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  <a:buClr>
                <a:srgbClr val="E46C0A"/>
              </a:buClr>
              <a:buFont typeface="Arial"/>
              <a:buChar char="•"/>
            </a:pPr>
            <a:r>
              <a:rPr lang="fr-FR" sz="1600" b="0" strike="noStrike" spc="-1" dirty="0">
                <a:solidFill>
                  <a:srgbClr val="E46C0A"/>
                </a:solidFill>
                <a:latin typeface="Unistra A"/>
              </a:rPr>
              <a:t>Amphi obligatoire sur l’initiation à PIX : </a:t>
            </a:r>
            <a:br>
              <a:rPr sz="1050" dirty="0"/>
            </a:br>
            <a:r>
              <a:rPr lang="fr-FR" sz="1600" b="0" strike="noStrike" spc="-1" dirty="0">
                <a:solidFill>
                  <a:srgbClr val="604A7B"/>
                </a:solidFill>
                <a:latin typeface="Unistra A"/>
              </a:rPr>
              <a:t>25/10/24 8h-9h, Amphi 3 ILB</a:t>
            </a: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  <a:buClr>
                <a:srgbClr val="E46C0A"/>
              </a:buClr>
              <a:buFont typeface="Arial"/>
              <a:buChar char="•"/>
              <a:tabLst>
                <a:tab pos="0" algn="l"/>
              </a:tabLst>
            </a:pPr>
            <a:r>
              <a:rPr lang="fr-FR" sz="1600" b="0" strike="noStrike" spc="-1" dirty="0">
                <a:solidFill>
                  <a:srgbClr val="E46C0A"/>
                </a:solidFill>
                <a:latin typeface="Unistra A"/>
              </a:rPr>
              <a:t>Validation du MTU : </a:t>
            </a:r>
            <a:br>
              <a:rPr sz="1050" dirty="0"/>
            </a:br>
            <a:r>
              <a:rPr lang="fr-FR" sz="1600" b="0" strike="noStrike" spc="-1" dirty="0">
                <a:solidFill>
                  <a:srgbClr val="604A7B"/>
                </a:solidFill>
                <a:latin typeface="Unistra A"/>
              </a:rPr>
              <a:t>Test à faire sur Moodle à partir de mi-novembre </a:t>
            </a:r>
            <a:br>
              <a:rPr sz="1050" dirty="0"/>
            </a:br>
            <a:r>
              <a:rPr lang="fr-FR" sz="1600" b="0" strike="noStrike" spc="-1" dirty="0">
                <a:solidFill>
                  <a:srgbClr val="604A7B"/>
                </a:solidFill>
                <a:latin typeface="Unistra A"/>
              </a:rPr>
              <a:t>+ Présence aux amphis et visite</a:t>
            </a: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  <a:buClr>
                <a:srgbClr val="604A7B"/>
              </a:buClr>
              <a:buFont typeface="Arial"/>
              <a:buChar char="•"/>
              <a:tabLst>
                <a:tab pos="0" algn="l"/>
              </a:tabLst>
            </a:pPr>
            <a:r>
              <a:rPr lang="fr-FR" sz="1600" b="1" strike="noStrike" spc="-1" dirty="0">
                <a:solidFill>
                  <a:srgbClr val="604A7B"/>
                </a:solidFill>
                <a:latin typeface="Unistra A"/>
              </a:rPr>
              <a:t>Contact</a:t>
            </a:r>
            <a:r>
              <a:rPr lang="fr-FR" sz="1600" b="0" strike="noStrike" spc="-1" dirty="0">
                <a:solidFill>
                  <a:srgbClr val="604A7B"/>
                </a:solidFill>
                <a:latin typeface="Unistra A"/>
              </a:rPr>
              <a:t> : Raphaël Jamet : rjamet@unistra.fr</a:t>
            </a:r>
            <a:endParaRPr lang="fr-FR" sz="1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1" name="Image 9"/>
          <p:cNvPicPr/>
          <p:nvPr/>
        </p:nvPicPr>
        <p:blipFill>
          <a:blip r:embed="rId3"/>
          <a:stretch/>
        </p:blipFill>
        <p:spPr>
          <a:xfrm rot="-20461200">
            <a:off x="412560" y="4531680"/>
            <a:ext cx="2571120" cy="495000"/>
          </a:xfrm>
          <a:prstGeom prst="rect">
            <a:avLst/>
          </a:prstGeom>
          <a:ln w="190500" cap="sq">
            <a:solidFill>
              <a:srgbClr val="FFFFFF"/>
            </a:solidFill>
            <a:miter/>
          </a:ln>
          <a:effectLst>
            <a:outerShdw blurRad="65160" dist="50432" dir="1288947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5124</TotalTime>
  <Words>392</Words>
  <Application>Microsoft Office PowerPoint</Application>
  <PresentationFormat>Affichage à l'écran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Unistra A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UE6 : UE obligatoire en L1 S1 Obligatoire pour les redoublants  n’ayant pas validé l’UE6 en 2017-2018  Objectifs de cette UE:  - apprendre « le métier » d’étudiant (travail en autonomie) - découvrir les outils de recherche documentaire proposés par l’Université</dc:title>
  <dc:subject/>
  <dc:creator>EA 1339 GEPE</dc:creator>
  <dc:description/>
  <cp:lastModifiedBy>R J</cp:lastModifiedBy>
  <cp:revision>68</cp:revision>
  <cp:lastPrinted>2021-10-11T11:47:14Z</cp:lastPrinted>
  <dcterms:created xsi:type="dcterms:W3CDTF">2018-07-05T08:30:43Z</dcterms:created>
  <dcterms:modified xsi:type="dcterms:W3CDTF">2024-08-30T15:59:00Z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Affichage à l'écran (4:3)</vt:lpwstr>
  </property>
  <property fmtid="{D5CDD505-2E9C-101B-9397-08002B2CF9AE}" pid="3" name="Slides">
    <vt:i4>3</vt:i4>
  </property>
</Properties>
</file>